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Романова" initials="НР" lastIdx="1" clrIdx="0">
    <p:extLst>
      <p:ext uri="{19B8F6BF-5375-455C-9EA6-DF929625EA0E}">
        <p15:presenceInfo xmlns:p15="http://schemas.microsoft.com/office/powerpoint/2012/main" xmlns="" userId="f71291801fcb16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04" autoAdjust="0"/>
  </p:normalViewPr>
  <p:slideViewPr>
    <p:cSldViewPr snapToGrid="0">
      <p:cViewPr varScale="1">
        <p:scale>
          <a:sx n="69" d="100"/>
          <a:sy n="69" d="100"/>
        </p:scale>
        <p:origin x="-536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B24-7FF0-483E-8C4C-5EAA8254A008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9A85-EED7-4720-9BC4-70F56A9BF3B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880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B24-7FF0-483E-8C4C-5EAA8254A008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9A85-EED7-4720-9BC4-70F56A9BF3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024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B24-7FF0-483E-8C4C-5EAA8254A008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9A85-EED7-4720-9BC4-70F56A9BF3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547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B24-7FF0-483E-8C4C-5EAA8254A008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9A85-EED7-4720-9BC4-70F56A9BF3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662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B24-7FF0-483E-8C4C-5EAA8254A008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9A85-EED7-4720-9BC4-70F56A9BF3B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774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B24-7FF0-483E-8C4C-5EAA8254A008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9A85-EED7-4720-9BC4-70F56A9BF3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314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B24-7FF0-483E-8C4C-5EAA8254A008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9A85-EED7-4720-9BC4-70F56A9BF3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9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B24-7FF0-483E-8C4C-5EAA8254A008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9A85-EED7-4720-9BC4-70F56A9BF3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532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B24-7FF0-483E-8C4C-5EAA8254A008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9A85-EED7-4720-9BC4-70F56A9BF3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045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6361B24-7FF0-483E-8C4C-5EAA8254A008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979A85-EED7-4720-9BC4-70F56A9BF3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985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B24-7FF0-483E-8C4C-5EAA8254A008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9A85-EED7-4720-9BC4-70F56A9BF3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540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361B24-7FF0-483E-8C4C-5EAA8254A008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E979A85-EED7-4720-9BC4-70F56A9BF3B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307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661" y="4304145"/>
            <a:ext cx="10058400" cy="18869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Образовательная программа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дошкольного образования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МБДОУ </a:t>
            </a:r>
            <a:r>
              <a:rPr lang="ru-RU" sz="4000" b="1" dirty="0" smtClean="0">
                <a:solidFill>
                  <a:srgbClr val="C00000"/>
                </a:solidFill>
              </a:rPr>
              <a:t>№37«Петушок»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https://r1.nubex.ru/s2740-515/f2431_19/str_vospitately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724" y="572655"/>
            <a:ext cx="6530112" cy="350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76538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Направления работы с семьями </a:t>
            </a:r>
          </a:p>
        </p:txBody>
      </p:sp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1122137" y="3690498"/>
            <a:ext cx="3177778" cy="120949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 err="1"/>
              <a:t>Диагностико</a:t>
            </a:r>
            <a:r>
              <a:rPr lang="ru-RU" sz="2800" dirty="0"/>
              <a:t>-аналитическое направление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468710" y="25477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4537591" y="3690497"/>
            <a:ext cx="3177778" cy="1209493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2800" dirty="0"/>
              <a:t>Просветительское направление</a:t>
            </a:r>
          </a:p>
        </p:txBody>
      </p:sp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8049711" y="3690497"/>
            <a:ext cx="3177778" cy="1209493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2800" dirty="0"/>
              <a:t>Консультационное направление</a:t>
            </a:r>
          </a:p>
        </p:txBody>
      </p:sp>
      <p:sp>
        <p:nvSpPr>
          <p:cNvPr id="12" name="Стрелка вниз 6">
            <a:extLst>
              <a:ext uri="{FF2B5EF4-FFF2-40B4-BE49-F238E27FC236}">
                <a16:creationId xmlns:a16="http://schemas.microsoft.com/office/drawing/2014/main" xmlns="" id="{DE3A1961-7BAF-7EF0-3CF4-1BB5BE1EC015}"/>
              </a:ext>
            </a:extLst>
          </p:cNvPr>
          <p:cNvSpPr/>
          <p:nvPr/>
        </p:nvSpPr>
        <p:spPr>
          <a:xfrm>
            <a:off x="5824294" y="251616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13" name="Стрелка вниз 6">
            <a:extLst>
              <a:ext uri="{FF2B5EF4-FFF2-40B4-BE49-F238E27FC236}">
                <a16:creationId xmlns:a16="http://schemas.microsoft.com/office/drawing/2014/main" xmlns="" id="{3E7F79E0-B27E-3FCA-77E4-DA83714F5338}"/>
              </a:ext>
            </a:extLst>
          </p:cNvPr>
          <p:cNvSpPr/>
          <p:nvPr/>
        </p:nvSpPr>
        <p:spPr>
          <a:xfrm>
            <a:off x="9310144" y="25477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xmlns="" val="14284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Основные практические формы взаимодействия с семьей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80311" y="1915038"/>
            <a:ext cx="2477193" cy="764462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2400" dirty="0"/>
              <a:t>Этапы</a:t>
            </a:r>
          </a:p>
        </p:txBody>
      </p:sp>
      <p:sp>
        <p:nvSpPr>
          <p:cNvPr id="5" name="Стрелка вниз 4"/>
          <p:cNvSpPr/>
          <p:nvPr/>
        </p:nvSpPr>
        <p:spPr>
          <a:xfrm rot="4185375">
            <a:off x="3769416" y="17647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1255222" y="1995981"/>
            <a:ext cx="2187931" cy="76446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/>
              <a:t>Знакомство с семьей</a:t>
            </a:r>
          </a:p>
          <a:p>
            <a:pPr algn="ctr"/>
            <a:endParaRPr lang="ru-RU" sz="2400" dirty="0"/>
          </a:p>
        </p:txBody>
      </p:sp>
      <p:sp>
        <p:nvSpPr>
          <p:cNvPr id="7" name="Стрелка вниз 6"/>
          <p:cNvSpPr/>
          <p:nvPr/>
        </p:nvSpPr>
        <p:spPr>
          <a:xfrm rot="1832813">
            <a:off x="4145325" y="28258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3315966" y="3950654"/>
            <a:ext cx="2477193" cy="1421167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r>
              <a:rPr lang="ru-RU" sz="2400" dirty="0"/>
              <a:t>Информирование родителей о ходе образовательной деятельности</a:t>
            </a:r>
          </a:p>
        </p:txBody>
      </p:sp>
      <p:sp>
        <p:nvSpPr>
          <p:cNvPr id="9" name="Стрелка вниз 8"/>
          <p:cNvSpPr/>
          <p:nvPr/>
        </p:nvSpPr>
        <p:spPr>
          <a:xfrm rot="17528944">
            <a:off x="7385399" y="17647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8197926" y="1995981"/>
            <a:ext cx="2562817" cy="764462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2400"/>
              <a:t>Просвещение </a:t>
            </a:r>
            <a:r>
              <a:rPr lang="ru-RU" sz="2400" dirty="0"/>
              <a:t>родителей</a:t>
            </a:r>
          </a:p>
        </p:txBody>
      </p:sp>
      <p:sp>
        <p:nvSpPr>
          <p:cNvPr id="11" name="Стрелка вниз 10"/>
          <p:cNvSpPr/>
          <p:nvPr/>
        </p:nvSpPr>
        <p:spPr>
          <a:xfrm rot="18918321">
            <a:off x="7039038" y="279959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389118" y="3950654"/>
            <a:ext cx="2477193" cy="1421167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r>
              <a:rPr lang="ru-RU" sz="2400" dirty="0"/>
              <a:t>Совместная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31259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328155" y="2395081"/>
            <a:ext cx="4413737" cy="119654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</a:rPr>
              <a:t>Федеральный государственный образовательный стандарт дошкольного образования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1328156" y="3960155"/>
            <a:ext cx="4413736" cy="1318699"/>
          </a:xfrm>
        </p:spPr>
        <p:txBody>
          <a:bodyPr/>
          <a:lstStyle/>
          <a:p>
            <a:pPr algn="ctr"/>
            <a:r>
              <a:rPr lang="ru-RU" sz="2400" dirty="0"/>
              <a:t>утвержден приказом Минобрнауки России</a:t>
            </a:r>
            <a:br>
              <a:rPr lang="ru-RU" sz="2400" dirty="0"/>
            </a:br>
            <a:r>
              <a:rPr lang="ru-RU" sz="2400" dirty="0"/>
              <a:t>от 17.10.2013 № 1155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6376397" y="2395081"/>
            <a:ext cx="4413737" cy="117885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</a:rPr>
              <a:t>Федеральная образовательная программа дошкольного образования </a:t>
            </a:r>
          </a:p>
        </p:txBody>
      </p:sp>
      <p:sp>
        <p:nvSpPr>
          <p:cNvPr id="8" name="Стрелка вниз 7"/>
          <p:cNvSpPr/>
          <p:nvPr/>
        </p:nvSpPr>
        <p:spPr>
          <a:xfrm rot="3042639">
            <a:off x="3272829" y="1314625"/>
            <a:ext cx="484632" cy="89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18679439">
            <a:off x="8081640" y="1295444"/>
            <a:ext cx="484632" cy="894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6361933" y="3942467"/>
            <a:ext cx="4328094" cy="13186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/>
              <a:t>утверждена приказом Минпросвещения России</a:t>
            </a:r>
            <a:br>
              <a:rPr lang="ru-RU" sz="2400" dirty="0"/>
            </a:br>
            <a:r>
              <a:rPr lang="ru-RU" sz="2400" dirty="0"/>
              <a:t>от 25.11.2022 № 1028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1A6E14-7C94-BFA7-9762-00BBD32D4C0B}"/>
              </a:ext>
            </a:extLst>
          </p:cNvPr>
          <p:cNvSpPr txBox="1"/>
          <p:nvPr/>
        </p:nvSpPr>
        <p:spPr>
          <a:xfrm>
            <a:off x="910712" y="650475"/>
            <a:ext cx="10638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/>
              <a:t>ОП ДО разработана на основе двух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21825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Организация режима пребывания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274907"/>
          </a:xfrm>
        </p:spPr>
        <p:txBody>
          <a:bodyPr>
            <a:normAutofit/>
          </a:bodyPr>
          <a:lstStyle/>
          <a:p>
            <a:r>
              <a:rPr lang="ru-RU" sz="3000" dirty="0"/>
              <a:t>Режим работы: 10-ти часовое пребывание воспитанников при 5-ти дневной рабочей неделе.</a:t>
            </a:r>
          </a:p>
          <a:p>
            <a:pPr fontAlgn="t"/>
            <a:r>
              <a:rPr lang="ru-RU" sz="3000" dirty="0"/>
              <a:t>Работа по реализации ОП ДО проводится в течение года и делится на два периода:</a:t>
            </a:r>
            <a:br>
              <a:rPr lang="ru-RU" sz="3000" dirty="0"/>
            </a:br>
            <a:r>
              <a:rPr lang="ru-RU" sz="3000" dirty="0"/>
              <a:t>- первый период (с 1 сентября по 31 мая);</a:t>
            </a:r>
            <a:br>
              <a:rPr lang="ru-RU" sz="3000" dirty="0"/>
            </a:br>
            <a:r>
              <a:rPr lang="ru-RU" sz="3000" dirty="0"/>
              <a:t>- второй период (с 1 июня по 31 августа</a:t>
            </a:r>
            <a:r>
              <a:rPr lang="ru-RU" sz="3000" dirty="0" smtClean="0"/>
              <a:t>).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161090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 ДО включает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42821" y="2847859"/>
            <a:ext cx="36182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Три основных раздела</a:t>
            </a:r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6343419" y="28864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02635" y="4520167"/>
            <a:ext cx="10058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Все разделы ОП ДО включают обязательную часть и часть, формируемую участниками образовательных отношений, которые дополняют друг друга.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F049E5-D999-413A-AE8D-196EF42AB601}"/>
              </a:ext>
            </a:extLst>
          </p:cNvPr>
          <p:cNvSpPr txBox="1"/>
          <p:nvPr/>
        </p:nvSpPr>
        <p:spPr>
          <a:xfrm>
            <a:off x="1097280" y="2096038"/>
            <a:ext cx="43373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800" dirty="0"/>
              <a:t>Целевой раздел</a:t>
            </a:r>
          </a:p>
          <a:p>
            <a:pPr fontAlgn="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800" dirty="0"/>
              <a:t>Содержательный раздел </a:t>
            </a:r>
          </a:p>
          <a:p>
            <a:pPr fontAlgn="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800" dirty="0"/>
              <a:t>Организационный раздел</a:t>
            </a:r>
          </a:p>
        </p:txBody>
      </p:sp>
    </p:spTree>
    <p:extLst>
      <p:ext uri="{BB962C8B-B14F-4D97-AF65-F5344CB8AC3E}">
        <p14:creationId xmlns:p14="http://schemas.microsoft.com/office/powerpoint/2010/main" xmlns="" val="190270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862" y="2866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Возрастные</a:t>
            </a:r>
            <a:r>
              <a:rPr lang="ru-RU" dirty="0"/>
              <a:t> и иные категории детей, на которых ориентирована ОП ДО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36072" y="2084043"/>
            <a:ext cx="9060873" cy="72381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В ДОО функционируют </a:t>
            </a:r>
            <a:r>
              <a:rPr lang="ru-RU" sz="2800" dirty="0" smtClean="0">
                <a:solidFill>
                  <a:schemeClr val="tx1"/>
                </a:solidFill>
              </a:rPr>
              <a:t>6 групп ОБЩЕРАЗВИВАЮЩЕЙ НАПРАВЛЕННОСТИ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08364" y="3121120"/>
          <a:ext cx="9458039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45"/>
                <a:gridCol w="1273299"/>
                <a:gridCol w="1273299"/>
                <a:gridCol w="1273299"/>
                <a:gridCol w="1273299"/>
                <a:gridCol w="1273299"/>
                <a:gridCol w="127329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Возрастная категория группы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 smtClean="0">
                          <a:effectLst/>
                        </a:rPr>
                        <a:t>Вторая</a:t>
                      </a:r>
                      <a:r>
                        <a:rPr lang="ru-RU" sz="1800" b="1" baseline="0" dirty="0" smtClean="0">
                          <a:effectLst/>
                        </a:rPr>
                        <a:t> г</a:t>
                      </a:r>
                      <a:r>
                        <a:rPr lang="ru-RU" sz="1800" b="1" dirty="0" smtClean="0">
                          <a:effectLst/>
                        </a:rPr>
                        <a:t>руппа раннего возраста </a:t>
                      </a:r>
                    </a:p>
                    <a:p>
                      <a:pPr algn="ctr" fontAlgn="t"/>
                      <a:r>
                        <a:rPr lang="ru-RU" sz="1800" b="1" dirty="0" smtClean="0">
                          <a:effectLst/>
                        </a:rPr>
                        <a:t>(1–2 лет)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 smtClean="0">
                          <a:effectLst/>
                        </a:rPr>
                        <a:t>Первая</a:t>
                      </a:r>
                      <a:r>
                        <a:rPr lang="ru-RU" sz="18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младшая группа</a:t>
                      </a:r>
                    </a:p>
                    <a:p>
                      <a:pPr algn="ctr" fontAlgn="t"/>
                      <a:r>
                        <a:rPr lang="ru-RU" sz="1800" b="1" dirty="0" smtClean="0">
                          <a:effectLst/>
                        </a:rPr>
                        <a:t>(2–3 лет)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 smtClean="0">
                          <a:effectLst/>
                        </a:rPr>
                        <a:t>Вторая младшая группа </a:t>
                      </a:r>
                    </a:p>
                    <a:p>
                      <a:pPr algn="ctr" fontAlgn="t"/>
                      <a:r>
                        <a:rPr lang="ru-RU" sz="1800" b="1" dirty="0" smtClean="0">
                          <a:effectLst/>
                        </a:rPr>
                        <a:t>(3–4 года)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Средняя</a:t>
                      </a:r>
                      <a:r>
                        <a:rPr lang="ru-RU" sz="1800" b="1" baseline="0" dirty="0" smtClean="0">
                          <a:effectLst/>
                        </a:rPr>
                        <a:t> группа</a:t>
                      </a:r>
                      <a:r>
                        <a:rPr lang="ru-RU" sz="1800" b="1" dirty="0" smtClean="0">
                          <a:effectLst/>
                        </a:rPr>
                        <a:t>      (4–5 лет)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Старшая</a:t>
                      </a:r>
                      <a:r>
                        <a:rPr lang="ru-RU" sz="1800" b="1" baseline="0" dirty="0" smtClean="0">
                          <a:effectLst/>
                        </a:rPr>
                        <a:t> группа</a:t>
                      </a:r>
                      <a:r>
                        <a:rPr lang="ru-RU" sz="1800" b="1" dirty="0" smtClean="0">
                          <a:effectLst/>
                        </a:rPr>
                        <a:t>      (5–6 лет)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Подготовительная к школе группа</a:t>
                      </a:r>
                    </a:p>
                    <a:p>
                      <a:pPr algn="ctr"/>
                      <a:r>
                        <a:rPr lang="ru-RU" dirty="0" smtClean="0"/>
                        <a:t> (6-7 лет)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Количество возрастных групп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50000"/>
                        </a:lnSpc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</a:p>
                  </a:txBody>
                  <a:tcPr marL="44897" marR="44897" marT="22449" marB="22449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50000"/>
                        </a:lnSpc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</a:p>
                  </a:txBody>
                  <a:tcPr marL="44897" marR="44897" marT="22449" marB="22449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50000"/>
                        </a:lnSpc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</a:p>
                  </a:txBody>
                  <a:tcPr marL="44897" marR="44897" marT="22449" marB="22449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50000"/>
                        </a:lnSpc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</a:p>
                  </a:txBody>
                  <a:tcPr marL="44897" marR="44897" marT="22449" marB="224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4089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Соотношение частей ОП ДО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46908" y="1845735"/>
            <a:ext cx="4348821" cy="1670549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Обязательная часть Программы разработана в соответствии с ФГОС ДО и оформлена в виде ссылок на ФОП ДО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80973" y="1697954"/>
            <a:ext cx="5530736" cy="3733028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Часть, формируемая участниками образовательных отношений, представлена:          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А</a:t>
            </a:r>
            <a:r>
              <a:rPr lang="ru-RU" i="1" dirty="0" smtClean="0"/>
              <a:t>вторским </a:t>
            </a:r>
            <a:r>
              <a:rPr lang="ru-RU" i="1" dirty="0" smtClean="0"/>
              <a:t>вариативным образовательным модулем «Модель сопровождения семьи и ребёнка раннего возраста в условиях МДОУ»  Авторы: творческая группа педагогов МДОУ города,2022 </a:t>
            </a:r>
            <a:r>
              <a:rPr lang="ru-RU" i="1" dirty="0" smtClean="0"/>
              <a:t>г.;</a:t>
            </a:r>
            <a:r>
              <a:rPr lang="ru-RU" dirty="0" smtClean="0"/>
              <a:t> </a:t>
            </a:r>
            <a:r>
              <a:rPr lang="ru-RU" dirty="0" smtClean="0"/>
              <a:t>                     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А</a:t>
            </a:r>
            <a:r>
              <a:rPr lang="ru-RU" i="1" dirty="0" smtClean="0"/>
              <a:t>вторской </a:t>
            </a:r>
            <a:r>
              <a:rPr lang="ru-RU" i="1" dirty="0" smtClean="0"/>
              <a:t>образовательной  программой по реализации регионального компонента «Детство на берегу </a:t>
            </a:r>
            <a:r>
              <a:rPr lang="ru-RU" i="1" dirty="0" err="1" smtClean="0"/>
              <a:t>Клязьмы</a:t>
            </a:r>
            <a:r>
              <a:rPr lang="ru-RU" i="1" dirty="0" smtClean="0"/>
              <a:t>, или зайцы </a:t>
            </a:r>
            <a:r>
              <a:rPr lang="ru-RU" i="1" dirty="0" err="1" smtClean="0"/>
              <a:t>Коська</a:t>
            </a:r>
            <a:r>
              <a:rPr lang="ru-RU" i="1" dirty="0" smtClean="0"/>
              <a:t> и Мотя приглашаю в гости» Авторы: творческая группа педагогов МДОУ </a:t>
            </a:r>
            <a:r>
              <a:rPr lang="ru-RU" i="1" dirty="0" smtClean="0"/>
              <a:t>города. </a:t>
            </a:r>
            <a:endParaRPr lang="ru-RU" dirty="0" smtClean="0"/>
          </a:p>
          <a:p>
            <a:pPr algn="just"/>
            <a:endParaRPr lang="ru-RU" sz="2400" dirty="0"/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1287226" y="3598164"/>
            <a:ext cx="6483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1629294" y="4463780"/>
            <a:ext cx="3815543" cy="8729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Не менее 60% от общего объема программы</a:t>
            </a:r>
          </a:p>
          <a:p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7175270" y="5609691"/>
            <a:ext cx="6954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8018088" y="5504566"/>
            <a:ext cx="3815543" cy="8627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Не более 40 % от общего объема программы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14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Взаимодействие педагогического коллектива с семьями воспитанников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78" y="2097157"/>
            <a:ext cx="10432113" cy="3965713"/>
          </a:xfrm>
        </p:spPr>
        <p:txBody>
          <a:bodyPr>
            <a:normAutofit/>
          </a:bodyPr>
          <a:lstStyle/>
          <a:p>
            <a:pPr algn="just"/>
            <a:r>
              <a:rPr lang="ru-RU" sz="3000" b="1" dirty="0">
                <a:solidFill>
                  <a:schemeClr val="accent1"/>
                </a:solidFill>
              </a:rPr>
              <a:t>Основная цель</a:t>
            </a:r>
            <a:r>
              <a:rPr lang="ru-RU" sz="3000" dirty="0">
                <a:solidFill>
                  <a:schemeClr val="accent1"/>
                </a:solidFill>
              </a:rPr>
              <a:t> </a:t>
            </a:r>
            <a:r>
              <a:rPr lang="ru-RU" sz="3000" dirty="0"/>
              <a:t>взаимодействия педагогов с семьей –  обеспечить: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800" dirty="0"/>
              <a:t>психолого-педагогическую поддержку семьи и повышение компетентности родителей в вопросах образования, охраны и укрепления здоровья детей младенческого, раннего и дошкольного возрастов;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800" dirty="0"/>
              <a:t>единства подходов к воспитанию и обучению детей в условиях ДОО и семьи;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800" dirty="0"/>
              <a:t>повышение воспитательного потенциала семьи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0339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Взаимодействие педагогического коллектива с семьями воспитанников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78" y="2097157"/>
            <a:ext cx="10432113" cy="3965713"/>
          </a:xfrm>
        </p:spPr>
        <p:txBody>
          <a:bodyPr>
            <a:normAutofit/>
          </a:bodyPr>
          <a:lstStyle/>
          <a:p>
            <a:pPr algn="just"/>
            <a:r>
              <a:rPr lang="ru-RU" sz="3000" b="1" dirty="0" smtClean="0">
                <a:solidFill>
                  <a:schemeClr val="accent1"/>
                </a:solidFill>
              </a:rPr>
              <a:t>Ведущая </a:t>
            </a:r>
            <a:r>
              <a:rPr lang="ru-RU" sz="3000" b="1" dirty="0" smtClean="0">
                <a:solidFill>
                  <a:schemeClr val="accent1"/>
                </a:solidFill>
              </a:rPr>
              <a:t>цель — </a:t>
            </a:r>
            <a:r>
              <a:rPr lang="ru-RU" sz="3000" dirty="0" smtClean="0"/>
              <a:t>создание необходимых условий для формирования ответственных взаимоотношений с семьями воспитанников и развития компетентности родителей (способности разрешать разные типы </a:t>
            </a:r>
            <a:r>
              <a:rPr lang="ru-RU" sz="3000" dirty="0" err="1" smtClean="0"/>
              <a:t>социальнo-педагогических</a:t>
            </a:r>
            <a:r>
              <a:rPr lang="ru-RU" sz="3000" dirty="0" smtClean="0"/>
              <a:t> ситуаций, связанных с воспитанием ребенка); обеспечение права родителей на уважение и понимание, на участие в жизни детского сада.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033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Взаимодействие педагогического коллектива с семьями воспитанников ДОО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2452" y="1845733"/>
            <a:ext cx="9956479" cy="4405436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В основу совместной деятельности семьи и дошкольного учреждения заложены следующие </a:t>
            </a:r>
            <a:r>
              <a:rPr lang="ru-RU" sz="2800" b="1" dirty="0">
                <a:solidFill>
                  <a:schemeClr val="accent1"/>
                </a:solidFill>
              </a:rPr>
              <a:t>принципы</a:t>
            </a:r>
            <a:r>
              <a:rPr lang="ru-RU" sz="2800" dirty="0"/>
              <a:t>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800" dirty="0"/>
              <a:t>приоритет семьи в воспитании, обучении и развитии ребенка;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800" dirty="0"/>
              <a:t>открытость;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800" dirty="0"/>
              <a:t>взаимное доверие, уважение и доброжелательность во взаимоотношениях педагогов и родителей;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800" dirty="0"/>
              <a:t>индивидуально-дифференцированный подход к каждой семье;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800" dirty="0" err="1" smtClean="0"/>
              <a:t>в</a:t>
            </a:r>
            <a:r>
              <a:rPr lang="ru-RU" sz="2800" dirty="0" err="1" smtClean="0"/>
              <a:t>озрастосообразность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996757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347</TotalTime>
  <Words>387</Words>
  <Application>Microsoft Office PowerPoint</Application>
  <PresentationFormat>Произвольный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Образовательная программа  дошкольного образования  МБДОУ №37«Петушок»</vt:lpstr>
      <vt:lpstr>Слайд 2</vt:lpstr>
      <vt:lpstr>Организация режима пребывания детей</vt:lpstr>
      <vt:lpstr>ОП ДО включает</vt:lpstr>
      <vt:lpstr>Возрастные и иные категории детей, на которых ориентирована ОП ДО</vt:lpstr>
      <vt:lpstr>Соотношение частей ОП ДО </vt:lpstr>
      <vt:lpstr>Взаимодействие педагогического коллектива с семьями воспитанников</vt:lpstr>
      <vt:lpstr>Взаимодействие педагогического коллектива с семьями воспитанников</vt:lpstr>
      <vt:lpstr>Взаимодействие педагогического коллектива с семьями воспитанников ДОО</vt:lpstr>
      <vt:lpstr>Направления работы с семьями </vt:lpstr>
      <vt:lpstr>Основные практические формы взаимодействия с семьей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дошкольного образования</dc:title>
  <dc:creator>Менькова Нина Николаевна</dc:creator>
  <cp:lastModifiedBy>user</cp:lastModifiedBy>
  <cp:revision>18</cp:revision>
  <dcterms:created xsi:type="dcterms:W3CDTF">2023-05-23T07:08:07Z</dcterms:created>
  <dcterms:modified xsi:type="dcterms:W3CDTF">2024-04-08T11:04:41Z</dcterms:modified>
</cp:coreProperties>
</file>