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94" r:id="rId2"/>
    <p:sldId id="296" r:id="rId3"/>
    <p:sldId id="297" r:id="rId4"/>
    <p:sldId id="256" r:id="rId5"/>
    <p:sldId id="299" r:id="rId6"/>
    <p:sldId id="300" r:id="rId7"/>
    <p:sldId id="305" r:id="rId8"/>
    <p:sldId id="261" r:id="rId9"/>
    <p:sldId id="263" r:id="rId10"/>
    <p:sldId id="264" r:id="rId11"/>
    <p:sldId id="270" r:id="rId12"/>
    <p:sldId id="281" r:id="rId13"/>
    <p:sldId id="285" r:id="rId14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6" d="100"/>
          <a:sy n="66" d="100"/>
        </p:scale>
        <p:origin x="-12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 b="1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104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ED425-3EAF-44B3-BAE8-D56C7E03FB89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C832C-2820-4FE9-86D2-52C3620A8B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862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71142-3956-4849-969B-00D6A3EE0A6D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9F4A0-C2EE-4494-ABE4-E5E2EB41D40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710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A738-960D-482B-B3F3-BD92AC029834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343D8-0C4C-4A2E-B0F2-8182AF6C22E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379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60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97916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A83FC-801C-47D6-83BC-CD03DFB0ED5C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A7ACF-BDA8-4C00-A3F6-1861CA2A64B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435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C9B5E-7CD6-4652-B1E1-EA24819D6DE7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45814-AEE0-4371-966A-1401B982380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121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B670-174D-416D-BD32-9B1060C2B060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016FD-085B-4A1E-8934-2534723AA20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316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89EA8-F562-4BE9-8E62-56E622FB9A47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47EF9-26CE-464A-AE12-D8FCE1FB258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591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A6AE9-25E1-4567-888B-D93CDFA95C29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AD927-7DD0-4998-AD36-53BED6930A7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42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FD85-8852-4CD8-AAC4-D35032FA7451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74BAD-45F9-4D08-9784-4130CE9A1BE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350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>
                <a:alpha val="41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09.png"/>
          <p:cNvPicPr>
            <a:picLocks noChangeAspect="1"/>
          </p:cNvPicPr>
          <p:nvPr/>
        </p:nvPicPr>
        <p:blipFill>
          <a:blip r:embed="rId13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2330" y="4857760"/>
            <a:ext cx="1926177" cy="188350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2580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5A9231-841D-4396-ACBB-40E2B3653551}" type="datetimeFigureOut">
              <a:rPr lang="ru-RU"/>
              <a:pPr>
                <a:defRPr/>
              </a:pPr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09A054C-9727-4262-A7CC-0CB0C6DA887A}" type="slidenum">
              <a:rPr lang="ru-RU"/>
              <a:pPr/>
              <a:t>‹#›</a:t>
            </a:fld>
            <a:endParaRPr lang="ru-RU"/>
          </a:p>
        </p:txBody>
      </p:sp>
      <p:pic>
        <p:nvPicPr>
          <p:cNvPr id="7" name="Рисунок 6" descr="234576581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7463" y="90488"/>
            <a:ext cx="1317625" cy="1285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400" b="1" kern="1200">
          <a:ln w="31550" cmpd="sng">
            <a:gradFill>
              <a:gsLst>
                <a:gs pos="70000">
                  <a:schemeClr val="accent6">
                    <a:shade val="50000"/>
                    <a:satMod val="190000"/>
                  </a:schemeClr>
                </a:gs>
                <a:gs pos="0">
                  <a:schemeClr val="accent6">
                    <a:tint val="77000"/>
                    <a:satMod val="180000"/>
                  </a:schemeClr>
                </a:gs>
              </a:gsLst>
              <a:lin ang="5400000"/>
            </a:gradFill>
            <a:prstDash val="solid"/>
          </a:ln>
          <a:solidFill>
            <a:srgbClr val="F6FBEA"/>
          </a:solidFill>
          <a:effectLst>
            <a:outerShdw blurRad="50800" dist="40000" dir="5400000" algn="tl" rotWithShape="0">
              <a:srgbClr val="000000">
                <a:shade val="5000"/>
                <a:satMod val="120000"/>
                <a:alpha val="33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F6FBEA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56792"/>
          </a:xfrm>
          <a:noFill/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Муниципальное бюджетное дошкольное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образовательное учреждение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детский сад №37</a:t>
            </a:r>
            <a:b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(МБДОУ №37)</a:t>
            </a:r>
            <a:endParaRPr lang="ru-RU" sz="2400" dirty="0">
              <a:solidFill>
                <a:schemeClr val="accent5">
                  <a:lumMod val="50000"/>
                </a:schemeClr>
              </a:solidFill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7504" y="1988840"/>
            <a:ext cx="9036496" cy="1728192"/>
          </a:xfrm>
          <a:noFill/>
          <a:ln>
            <a:noFill/>
          </a:ln>
        </p:spPr>
        <p:txBody>
          <a:bodyPr>
            <a:normAutofit fontScale="85000" lnSpcReduction="10000"/>
          </a:bodyPr>
          <a:lstStyle/>
          <a:p>
            <a:endParaRPr lang="ru-RU" b="0" dirty="0">
              <a:ln w="12700">
                <a:noFill/>
                <a:prstDash val="solid"/>
              </a:ln>
              <a:solidFill>
                <a:schemeClr val="tx1"/>
              </a:solidFill>
              <a:effectLst/>
            </a:endParaRPr>
          </a:p>
          <a:p>
            <a:r>
              <a:rPr lang="ru-RU" sz="3500" dirty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«Сотрудничество детского сада и семьи </a:t>
            </a:r>
            <a:endParaRPr lang="ru-RU" sz="3500" dirty="0" smtClean="0">
              <a:ln w="12700">
                <a:noFill/>
                <a:prstDash val="solid"/>
              </a:ln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dirty="0" smtClean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dirty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рамках социально-коммуникативного </a:t>
            </a:r>
            <a:r>
              <a:rPr lang="ru-RU" sz="3500" dirty="0" smtClean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развития»</a:t>
            </a:r>
            <a:endParaRPr lang="ru-RU" sz="3500" dirty="0">
              <a:ln w="12700">
                <a:noFill/>
                <a:prstDash val="solid"/>
              </a:ln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0" dirty="0">
              <a:ln w="12700">
                <a:noFill/>
                <a:prstDash val="solid"/>
              </a:ln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779912" y="4437112"/>
            <a:ext cx="5256584" cy="15121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75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ru-RU" sz="25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Подготовила: воспитатель</a:t>
            </a:r>
          </a:p>
          <a:p>
            <a:r>
              <a:rPr lang="ru-RU" sz="25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высшей </a:t>
            </a:r>
            <a:r>
              <a:rPr lang="ru-RU" sz="2500" dirty="0" err="1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валификационной</a:t>
            </a:r>
            <a:r>
              <a:rPr lang="ru-RU" sz="25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 категории</a:t>
            </a:r>
          </a:p>
          <a:p>
            <a:pPr algn="l"/>
            <a:r>
              <a:rPr lang="ru-RU" sz="2500" dirty="0" err="1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Афанасенкова</a:t>
            </a:r>
            <a:r>
              <a:rPr lang="ru-RU" sz="25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 Светлана Геннадьевна</a:t>
            </a: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051720" y="5733256"/>
            <a:ext cx="4536504" cy="15121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75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 cap="none" spc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F6FBEA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25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/>
              </a:rPr>
              <a:t>г. Ковров, 2024 г.</a:t>
            </a:r>
          </a:p>
        </p:txBody>
      </p:sp>
    </p:spTree>
    <p:extLst>
      <p:ext uri="{BB962C8B-B14F-4D97-AF65-F5344CB8AC3E}">
        <p14:creationId xmlns:p14="http://schemas.microsoft.com/office/powerpoint/2010/main" xmlns="" val="18294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992888" cy="1080120"/>
          </a:xfrm>
          <a:noFill/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sz="310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взаимодействия </a:t>
            </a:r>
            <a:r>
              <a:rPr lang="ru-RU" sz="310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МДОУ </a:t>
            </a:r>
            <a:r>
              <a:rPr lang="ru-RU" sz="31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семьями по социально-коммуникативному развитию: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280920" cy="4370040"/>
          </a:xfrm>
          <a:noFill/>
        </p:spPr>
        <p:txBody>
          <a:bodyPr>
            <a:normAutofit fontScale="85000" lnSpcReduction="20000"/>
          </a:bodyPr>
          <a:lstStyle/>
          <a:p>
            <a:pPr algn="l"/>
            <a:r>
              <a:rPr lang="ru-RU" sz="2400" b="0" u="sng" dirty="0" smtClean="0">
                <a:solidFill>
                  <a:srgbClr val="FF0000"/>
                </a:solidFill>
                <a:effectLst/>
              </a:rPr>
              <a:t>Принцип </a:t>
            </a:r>
            <a:r>
              <a:rPr lang="ru-RU" sz="2400" b="0" u="sng" dirty="0" err="1" smtClean="0">
                <a:solidFill>
                  <a:srgbClr val="FF0000"/>
                </a:solidFill>
                <a:effectLst/>
              </a:rPr>
              <a:t>гуманизации</a:t>
            </a:r>
            <a:r>
              <a:rPr lang="ru-RU" sz="2400" b="0" u="sng" dirty="0" smtClean="0">
                <a:solidFill>
                  <a:srgbClr val="FF0000"/>
                </a:solidFill>
                <a:effectLst/>
              </a:rPr>
              <a:t>  </a:t>
            </a:r>
            <a:r>
              <a:rPr lang="ru-RU" sz="2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обеспечивает </a:t>
            </a:r>
            <a:r>
              <a:rPr lang="ru-RU" sz="2400" b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установление подлинно человеческих, равноправных и партнерских отношений в системе «ДОУ – семья</a:t>
            </a:r>
            <a:r>
              <a:rPr lang="ru-RU" sz="2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».</a:t>
            </a:r>
          </a:p>
          <a:p>
            <a:pPr algn="l"/>
            <a:endParaRPr lang="ru-RU" sz="2400" b="0" dirty="0">
              <a:solidFill>
                <a:srgbClr val="FF0000"/>
              </a:solidFill>
              <a:effectLst/>
            </a:endParaRPr>
          </a:p>
          <a:p>
            <a:pPr algn="l"/>
            <a:r>
              <a:rPr lang="ru-RU" sz="2400" b="0" u="sng" dirty="0">
                <a:solidFill>
                  <a:srgbClr val="FF0000"/>
                </a:solidFill>
                <a:effectLst/>
              </a:rPr>
              <a:t>Принцип индивидуализации </a:t>
            </a:r>
            <a:r>
              <a:rPr lang="ru-RU" sz="2400" b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ориентирован на глубокое изучение особенностей семей воспитанников, а так же создание управляемой системы форм и методов индивидуального взаимодействия</a:t>
            </a:r>
            <a:r>
              <a:rPr lang="ru-RU" sz="2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;</a:t>
            </a:r>
          </a:p>
          <a:p>
            <a:pPr algn="l"/>
            <a:endParaRPr lang="ru-RU" sz="2400" b="0" dirty="0">
              <a:solidFill>
                <a:srgbClr val="FF0000"/>
              </a:solidFill>
              <a:effectLst/>
            </a:endParaRPr>
          </a:p>
          <a:p>
            <a:pPr algn="l"/>
            <a:r>
              <a:rPr lang="ru-RU" sz="2400" b="0" u="sng" dirty="0">
                <a:solidFill>
                  <a:srgbClr val="FF0000"/>
                </a:solidFill>
                <a:effectLst/>
              </a:rPr>
              <a:t>Принцип открытости  </a:t>
            </a:r>
            <a:r>
              <a:rPr lang="ru-RU" sz="2400" b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предполагает, что родители могут иметь возможность свободно, по своему усмотрению, в удобное для них время знакомиться с деятельностью ребенка в детском саду, стилем общения воспитателя с дошкольниками, включаясь в жизнь группы. </a:t>
            </a:r>
            <a:endParaRPr lang="ru-RU" sz="2400" b="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pPr algn="l"/>
            <a:endParaRPr lang="ru-RU" sz="2400" b="0" dirty="0">
              <a:solidFill>
                <a:srgbClr val="FF0000"/>
              </a:solidFill>
              <a:effectLst/>
            </a:endParaRPr>
          </a:p>
          <a:p>
            <a:pPr algn="l"/>
            <a:r>
              <a:rPr lang="ru-RU" sz="2400" b="0" u="sng" dirty="0">
                <a:solidFill>
                  <a:srgbClr val="FF0000"/>
                </a:solidFill>
                <a:effectLst/>
              </a:rPr>
              <a:t>Принцип психологической комфортности </a:t>
            </a:r>
            <a:r>
              <a:rPr lang="ru-RU" sz="2400" b="0" u="sng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2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заключается </a:t>
            </a:r>
            <a:r>
              <a:rPr lang="ru-RU" sz="2400" b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в снятии всех стрессовых факторов образовательно-воспитательного процесса, в создании в детском саду эмоционально-благоприятной </a:t>
            </a:r>
            <a:r>
              <a:rPr lang="ru-RU" sz="2400" b="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среды</a:t>
            </a:r>
            <a:endParaRPr lang="ru-RU" sz="2400" b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290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640960" cy="5976664"/>
          </a:xfrm>
          <a:noFill/>
        </p:spPr>
        <p:txBody>
          <a:bodyPr>
            <a:normAutofit/>
          </a:bodyPr>
          <a:lstStyle/>
          <a:p>
            <a:pPr algn="l"/>
            <a:endParaRPr lang="ru-RU" sz="2400" dirty="0" smtClean="0">
              <a:solidFill>
                <a:srgbClr val="FF0000"/>
              </a:solidFill>
              <a:effectLst/>
            </a:endParaRPr>
          </a:p>
          <a:p>
            <a:pPr algn="l"/>
            <a:r>
              <a:rPr lang="ru-RU" sz="2400" dirty="0" smtClean="0">
                <a:solidFill>
                  <a:srgbClr val="FF0000"/>
                </a:solidFill>
                <a:effectLst/>
              </a:rPr>
              <a:t>Групповой </a:t>
            </a:r>
            <a:r>
              <a:rPr lang="ru-RU" sz="2400" dirty="0">
                <a:solidFill>
                  <a:srgbClr val="FF0000"/>
                </a:solidFill>
                <a:effectLst/>
              </a:rPr>
              <a:t>формой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сотрудничества с родителями является работа с родительским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комитетом. 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effectLst/>
              </a:rPr>
              <a:t>Р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одительский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комитет помогает детскому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саду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в организации педагогической пропаганды среди родителей, в организации общих родительских собраний,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в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благоустройстве и озеленении участка, в изготовлении пособий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.</a:t>
            </a:r>
          </a:p>
          <a:p>
            <a:pPr algn="l"/>
            <a:r>
              <a:rPr lang="ru-RU" sz="2400" dirty="0" smtClean="0">
                <a:solidFill>
                  <a:srgbClr val="FF0000"/>
                </a:solidFill>
                <a:effectLst/>
              </a:rPr>
              <a:t>К </a:t>
            </a:r>
            <a:r>
              <a:rPr lang="ru-RU" sz="2400" dirty="0">
                <a:solidFill>
                  <a:srgbClr val="FF0000"/>
                </a:solidFill>
                <a:effectLst/>
              </a:rPr>
              <a:t>индивидуальным формам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работы с родителями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относятся:</a:t>
            </a:r>
            <a:endParaRPr lang="ru-RU" sz="2400" i="1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Беседы  </a:t>
            </a: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Консультации </a:t>
            </a:r>
          </a:p>
          <a:p>
            <a:pPr marL="457200" indent="-457200" algn="l">
              <a:buAutoNum type="arabicPeriod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Педагогические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поручения;</a:t>
            </a:r>
          </a:p>
          <a:p>
            <a:pPr algn="l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4.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   Посещение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семьи на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дому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algn="l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</a:rPr>
              <a:t> 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05723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31840" y="214291"/>
            <a:ext cx="1800200" cy="500065"/>
          </a:xfrm>
          <a:noFill/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Вывод: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501122" cy="5429288"/>
          </a:xfrm>
          <a:noFill/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Проводимая  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МДОУ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работа по сотрудничеству детского сада и семьи  в рамках социально-коммуникативного развития детей содействует тому, что родители становятся полноправными участниками образовательного процесса: вместе с детьми участвуют в проектах, конкурсах, выставках, тренингах, праздниках, больше внимания уделяют их социально-коммуникативному развитию, выступают инициаторами мероприятий, которые можно провести в группе и на уровне детского сада. Все это способствует обогащению семейного опыта, сплочению взрослых и детей в общих делах, а главное – созданию в семьях условий для успешной социализации дошкольников.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Таким образом, родители берут на себя ответственность за воспитание детей, </a:t>
            </a:r>
            <a:r>
              <a:rPr lang="ru-RU" dirty="0" smtClean="0">
                <a:solidFill>
                  <a:srgbClr val="FF0000"/>
                </a:solidFill>
              </a:rPr>
              <a:t>и в самом большом выигрыше находятся дети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ради которых и осуществляется данное взаимодействие.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91680" y="764704"/>
            <a:ext cx="6264696" cy="360040"/>
          </a:xfrm>
          <a:noFill/>
        </p:spPr>
        <p:txBody>
          <a:bodyPr>
            <a:noAutofit/>
          </a:bodyPr>
          <a:lstStyle/>
          <a:p>
            <a:r>
              <a:rPr lang="ru-RU" sz="8000" dirty="0" smtClean="0"/>
              <a:t>Спасибо за внимание!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xmlns="" val="340456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224136"/>
          </a:xfrm>
          <a:noFill/>
        </p:spPr>
        <p:txBody>
          <a:bodyPr>
            <a:normAutofit fontScale="90000"/>
          </a:bodyPr>
          <a:lstStyle/>
          <a:p>
            <a:r>
              <a:rPr lang="ru-RU" sz="4000" dirty="0" smtClean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Социально-коммуникативное   </a:t>
            </a:r>
            <a:r>
              <a:rPr lang="ru-RU" sz="4000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3200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3200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sz="3200" dirty="0">
              <a:ln w="3175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784976" cy="5112568"/>
          </a:xfrm>
          <a:noFill/>
        </p:spPr>
        <p:txBody>
          <a:bodyPr>
            <a:normAutofit/>
          </a:bodyPr>
          <a:lstStyle/>
          <a:p>
            <a:pPr algn="l"/>
            <a:endParaRPr lang="ru-RU" b="0" dirty="0">
              <a:solidFill>
                <a:schemeClr val="tx1"/>
              </a:solidFill>
              <a:effectLst/>
            </a:endParaRPr>
          </a:p>
          <a:p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целью этого направления является позитивная социализация детей дошкольного возраста, приобщение их к социокультурным нормам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традициям семьи, общества и государства.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xmlns="" val="32016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43608" y="5229200"/>
            <a:ext cx="216024" cy="28803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algn="l"/>
            <a:r>
              <a:rPr lang="ru-RU" b="0" dirty="0" smtClean="0">
                <a:solidFill>
                  <a:schemeClr val="tx1"/>
                </a:solidFill>
                <a:effectLst/>
              </a:rPr>
              <a:t>. </a:t>
            </a:r>
            <a:endParaRPr lang="ru-RU" b="0" dirty="0">
              <a:solidFill>
                <a:schemeClr val="tx1"/>
              </a:solidFill>
              <a:effectLst/>
            </a:endParaRPr>
          </a:p>
          <a:p>
            <a:endParaRPr lang="ru-RU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8520" y="188303"/>
            <a:ext cx="88026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Овал 6"/>
          <p:cNvSpPr/>
          <p:nvPr/>
        </p:nvSpPr>
        <p:spPr>
          <a:xfrm>
            <a:off x="323528" y="1700808"/>
            <a:ext cx="3024336" cy="2664296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становление самостоятельности, целенаправленности и саморегуляции собственных действий</a:t>
            </a:r>
          </a:p>
        </p:txBody>
      </p:sp>
      <p:sp>
        <p:nvSpPr>
          <p:cNvPr id="8" name="Овал 7"/>
          <p:cNvSpPr/>
          <p:nvPr/>
        </p:nvSpPr>
        <p:spPr>
          <a:xfrm>
            <a:off x="107504" y="4365104"/>
            <a:ext cx="3888432" cy="1944216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формирование позитивных установок к различным видам труда и творчества</a:t>
            </a:r>
          </a:p>
        </p:txBody>
      </p:sp>
      <p:sp>
        <p:nvSpPr>
          <p:cNvPr id="9" name="Овал 8"/>
          <p:cNvSpPr/>
          <p:nvPr/>
        </p:nvSpPr>
        <p:spPr>
          <a:xfrm>
            <a:off x="5436097" y="1669440"/>
            <a:ext cx="3024336" cy="2664296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развитие общения и взаимодействия ребёнка с взрослыми и сверстниками</a:t>
            </a:r>
          </a:p>
        </p:txBody>
      </p:sp>
      <p:sp>
        <p:nvSpPr>
          <p:cNvPr id="11" name="Овал 10"/>
          <p:cNvSpPr/>
          <p:nvPr/>
        </p:nvSpPr>
        <p:spPr>
          <a:xfrm>
            <a:off x="5076056" y="4365104"/>
            <a:ext cx="3816424" cy="199675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усвоение норм и ценностей, принятых в обществе</a:t>
            </a:r>
          </a:p>
        </p:txBody>
      </p:sp>
    </p:spTree>
    <p:extLst>
      <p:ext uri="{BB962C8B-B14F-4D97-AF65-F5344CB8AC3E}">
        <p14:creationId xmlns:p14="http://schemas.microsoft.com/office/powerpoint/2010/main" xmlns="" val="32016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95288" y="260350"/>
            <a:ext cx="8497887" cy="1152525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ПОРТРЕТ ВЫПУСКНИКА </a:t>
            </a:r>
            <a:endParaRPr kumimoji="0" lang="ru-RU" sz="2800" b="1" i="0" u="none" strike="noStrike" kern="0" cap="none" spc="0" normalizeH="0" baseline="0" noProof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дошкольного учреждения</a:t>
            </a:r>
            <a:endParaRPr kumimoji="0" lang="ru-RU" sz="2800" b="1" i="0" u="none" strike="noStrike" kern="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7504" y="1556792"/>
            <a:ext cx="3024336" cy="237626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Verdana"/>
                <a:cs typeface="+mn-cs"/>
              </a:rPr>
              <a:t>ВЫРАЖЕННОЕ СТРЕМЛЕНИЕ ЗАНИМАТЬСЯ СОЦИАЛЬНО-ЗНАЧИМОЙ ДЕЯТЕЛЬНОСТЬЮ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203848" y="1556792"/>
            <a:ext cx="2880320" cy="237626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Verdana"/>
                <a:cs typeface="+mn-cs"/>
              </a:rPr>
              <a:t>СПОСОБЕН РЕШАТЬ ИНТЕЛЛЕКТУАЛЬ-НЫЕ, ТВОРЧЕСКИЕ И ЛИЧНОСТНЫЕ ЗАДАЧИ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156176" y="1556792"/>
            <a:ext cx="2808312" cy="237626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Verdana"/>
                <a:cs typeface="+mn-cs"/>
              </a:rPr>
              <a:t>ВЛАДЕЕТ КОММУНИКАТИВ-НО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Verdana"/>
                <a:cs typeface="+mn-cs"/>
              </a:rPr>
              <a:t>-РЕЧЕВЫМИ УМЕНИЯМИ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79512" y="4437112"/>
            <a:ext cx="3672408" cy="208823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СФОРМИРОВАНЫ</a:t>
            </a:r>
            <a:r>
              <a:rPr kumimoji="0" lang="ru-RU" sz="1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ОСНОВНЫЕ ПСИХО-ФИЗИЧЕСКИЕ И НРАВСТВЕННО-ВОЛЕВЫЕ КАЧЕСТВА 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139952" y="4509120"/>
            <a:ext cx="5004048" cy="208823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 smtClean="0">
                <a:solidFill>
                  <a:sysClr val="windowText" lastClr="000000"/>
                </a:solidFill>
                <a:latin typeface="Verdana"/>
                <a:cs typeface="+mn-cs"/>
              </a:rPr>
              <a:t>ДЕМОНСТРИРУЕТ СФОРМИРОВАННЫЕ ПРЕДПОСЫЛКИ К УЧЕБНОЙ ДЕЯТЕЛЬНОСТИ И ЭЛЕМЕНТЫ ГОТОВНОСТИ К ШКОЛЬНОМУ ОБУЧЕНИЮ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26680" y="5589240"/>
            <a:ext cx="45719" cy="4956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23528" y="332656"/>
            <a:ext cx="8820472" cy="208823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Деятельность педагогов по обеспечению необходимых условий для социально-коммуникативного развития детей включает:</a:t>
            </a:r>
          </a:p>
        </p:txBody>
      </p:sp>
      <p:sp>
        <p:nvSpPr>
          <p:cNvPr id="7" name="Овал 6"/>
          <p:cNvSpPr/>
          <p:nvPr/>
        </p:nvSpPr>
        <p:spPr>
          <a:xfrm>
            <a:off x="107504" y="2204864"/>
            <a:ext cx="2592288" cy="2095580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создание для детей ситуаций коммуникативной   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успешности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131840" y="2651564"/>
            <a:ext cx="2843336" cy="164153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организацию предметно-пространственной среды</a:t>
            </a:r>
          </a:p>
        </p:txBody>
      </p:sp>
      <p:sp>
        <p:nvSpPr>
          <p:cNvPr id="9" name="Овал 8"/>
          <p:cNvSpPr/>
          <p:nvPr/>
        </p:nvSpPr>
        <p:spPr>
          <a:xfrm>
            <a:off x="6259925" y="2212212"/>
            <a:ext cx="2808312" cy="208823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устранение у детей коммуникативных трудностей </a:t>
            </a:r>
          </a:p>
        </p:txBody>
      </p:sp>
      <p:sp>
        <p:nvSpPr>
          <p:cNvPr id="11" name="Овал 10"/>
          <p:cNvSpPr/>
          <p:nvPr/>
        </p:nvSpPr>
        <p:spPr>
          <a:xfrm>
            <a:off x="323528" y="4437112"/>
            <a:ext cx="2592288" cy="2420888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мотивирование ребенка к выражению своих мыслей</a:t>
            </a:r>
          </a:p>
        </p:txBody>
      </p:sp>
      <p:sp>
        <p:nvSpPr>
          <p:cNvPr id="12" name="Овал 11"/>
          <p:cNvSpPr/>
          <p:nvPr/>
        </p:nvSpPr>
        <p:spPr>
          <a:xfrm>
            <a:off x="3131840" y="4437112"/>
            <a:ext cx="2664296" cy="2420888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стимулирование коммуникативной деятельности детей</a:t>
            </a:r>
          </a:p>
        </p:txBody>
      </p:sp>
      <p:sp>
        <p:nvSpPr>
          <p:cNvPr id="13" name="Овал 12"/>
          <p:cNvSpPr/>
          <p:nvPr/>
        </p:nvSpPr>
        <p:spPr>
          <a:xfrm>
            <a:off x="5975176" y="4293096"/>
            <a:ext cx="3096344" cy="256490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моделирование игровых ситуаций, мотивирующих дошкольника к общению с взрослыми и сверстниками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263781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5280" y="332656"/>
            <a:ext cx="8653184" cy="1512168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/>
                <a:cs typeface="+mn-cs"/>
              </a:rPr>
              <a:t>Н</a:t>
            </a:r>
            <a:r>
              <a:rPr kumimoji="0" lang="ru-RU" sz="2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аправлени</a:t>
            </a:r>
            <a:r>
              <a:rPr lang="ru-RU" sz="2400" b="1" kern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/>
                <a:cs typeface="+mn-cs"/>
              </a:rPr>
              <a:t>я</a:t>
            </a:r>
            <a:r>
              <a:rPr kumimoji="0" lang="ru-RU" sz="2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ru-RU" sz="2400" b="1" i="0" u="none" strike="noStrike" kern="0" cap="none" spc="0" normalizeH="0" baseline="0" noProof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социально-коммуникативного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развития</a:t>
            </a:r>
          </a:p>
        </p:txBody>
      </p:sp>
      <p:sp>
        <p:nvSpPr>
          <p:cNvPr id="5" name="Овал 4"/>
          <p:cNvSpPr/>
          <p:nvPr/>
        </p:nvSpPr>
        <p:spPr>
          <a:xfrm>
            <a:off x="1043608" y="2060848"/>
            <a:ext cx="3024336" cy="165618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Развитие игровой деятельности детей</a:t>
            </a:r>
          </a:p>
        </p:txBody>
      </p:sp>
      <p:sp>
        <p:nvSpPr>
          <p:cNvPr id="6" name="Овал 5"/>
          <p:cNvSpPr/>
          <p:nvPr/>
        </p:nvSpPr>
        <p:spPr>
          <a:xfrm>
            <a:off x="4932040" y="1916832"/>
            <a:ext cx="3168352" cy="1584764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Патриотическое </a:t>
            </a: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воспитание</a:t>
            </a:r>
          </a:p>
        </p:txBody>
      </p:sp>
      <p:sp>
        <p:nvSpPr>
          <p:cNvPr id="7" name="Овал 6"/>
          <p:cNvSpPr/>
          <p:nvPr/>
        </p:nvSpPr>
        <p:spPr>
          <a:xfrm>
            <a:off x="5076056" y="4005064"/>
            <a:ext cx="3384376" cy="1588760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Трудовое воспитание</a:t>
            </a:r>
          </a:p>
        </p:txBody>
      </p:sp>
      <p:sp>
        <p:nvSpPr>
          <p:cNvPr id="8" name="Овал 7"/>
          <p:cNvSpPr/>
          <p:nvPr/>
        </p:nvSpPr>
        <p:spPr>
          <a:xfrm>
            <a:off x="683568" y="4005064"/>
            <a:ext cx="3480164" cy="1713812"/>
          </a:xfrm>
          <a:prstGeom prst="ellipse">
            <a:avLst/>
          </a:prstGeom>
          <a:solidFill>
            <a:srgbClr val="C1EC76"/>
          </a:solidFill>
          <a:ln w="19050" cap="rnd" cmpd="sng" algn="ctr">
            <a:solidFill>
              <a:srgbClr val="C1EC7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Ф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ормирование </a:t>
            </a: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основ безопасного поведения в быту, социуме, природе</a:t>
            </a:r>
          </a:p>
        </p:txBody>
      </p:sp>
    </p:spTree>
    <p:extLst>
      <p:ext uri="{BB962C8B-B14F-4D97-AF65-F5344CB8AC3E}">
        <p14:creationId xmlns:p14="http://schemas.microsoft.com/office/powerpoint/2010/main" xmlns="" val="679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20079"/>
          </a:xfrm>
        </p:spPr>
        <p:txBody>
          <a:bodyPr>
            <a:noAutofit/>
          </a:bodyPr>
          <a:lstStyle/>
          <a:p>
            <a:r>
              <a:rPr lang="ru-RU" sz="3600" dirty="0">
                <a:ln w="317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Взаимодействие</a:t>
            </a:r>
            <a:r>
              <a:rPr lang="ru-RU" sz="3600" dirty="0">
                <a:ln w="3175">
                  <a:solidFill>
                    <a:schemeClr val="tx1"/>
                  </a:solidFill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 семьей</a:t>
            </a:r>
            <a:endParaRPr lang="ru-RU" sz="8800" dirty="0">
              <a:ln w="3175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5" descr="https://imgp.golos.io/0x0/http:/storage7.static.itmages.ru/i/18/0220/h_1519153761_3172701_cf210a931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7" descr="https://imgp.golos.io/0x0/http:/storage7.static.itmages.ru/i/18/0220/h_1519153761_3172701_cf210a931a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08720"/>
            <a:ext cx="8280920" cy="578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951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noFill/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овременные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ориентиры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построения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взаимоотношений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дошкольного образовательного учреждения с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семьей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424936" cy="4320480"/>
          </a:xfrm>
          <a:noFill/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effectLst/>
              </a:rPr>
              <a:t>- обеспечение </a:t>
            </a:r>
            <a:r>
              <a:rPr lang="ru-RU" sz="2400" dirty="0">
                <a:solidFill>
                  <a:schemeClr val="tx1"/>
                </a:solidFill>
                <a:effectLst/>
              </a:rPr>
              <a:t>психолого-педагогической поддержки семьи </a:t>
            </a:r>
            <a:endParaRPr lang="ru-RU" sz="2400" dirty="0" smtClean="0">
              <a:solidFill>
                <a:schemeClr val="tx1"/>
              </a:solidFill>
              <a:effectLst/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  <a:effectLst/>
              </a:rPr>
              <a:t>- повышение </a:t>
            </a:r>
            <a:r>
              <a:rPr lang="ru-RU" sz="2400" dirty="0">
                <a:solidFill>
                  <a:schemeClr val="tx1"/>
                </a:solidFill>
                <a:effectLst/>
              </a:rPr>
              <a:t>компетентности родителей в вопросах развития, образования, охраны и укрепления  здоровья детей. </a:t>
            </a:r>
            <a:endParaRPr lang="ru-RU" sz="2400" dirty="0" smtClean="0">
              <a:solidFill>
                <a:schemeClr val="tx1"/>
              </a:solidFill>
              <a:effectLst/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effectLst/>
              </a:rPr>
              <a:t>У педагогов   и родителей дошкольников -  единые цели и задачи: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effectLst/>
              </a:rPr>
              <a:t>-  сделать все, чтобы дети росли счастливыми, здоровыми, активными, жизнелюбивыми, общительными;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effectLst/>
              </a:rPr>
              <a:t>-  чтобы они в будущем успешно учились в школе и смогли реализоваться как личности.</a:t>
            </a:r>
          </a:p>
          <a:p>
            <a:pPr marL="342900" indent="-342900" algn="l">
              <a:buFontTx/>
              <a:buChar char="-"/>
            </a:pPr>
            <a:endParaRPr lang="ru-RU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61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52736"/>
          </a:xfrm>
          <a:noFill/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Правовая основа взаимодействия ДОУ с родителями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784976" cy="5544616"/>
          </a:xfrm>
          <a:noFill/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/>
              </a:rPr>
              <a:t>«Конвенция </a:t>
            </a:r>
            <a:r>
              <a:rPr lang="ru-RU" dirty="0">
                <a:solidFill>
                  <a:schemeClr val="tx1"/>
                </a:solidFill>
                <a:effectLst/>
              </a:rPr>
              <a:t>о правах </a:t>
            </a:r>
            <a:r>
              <a:rPr lang="ru-RU" dirty="0" smtClean="0">
                <a:solidFill>
                  <a:schemeClr val="tx1"/>
                </a:solidFill>
                <a:effectLst/>
              </a:rPr>
              <a:t>ребенка» (одобрена Генеральной Ассамблеей 20.11.1989 г.);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</a:rPr>
              <a:t>Конституция РФ, п. 4, ст. 43 </a:t>
            </a:r>
            <a:endParaRPr lang="ru-RU" dirty="0" smtClean="0">
              <a:solidFill>
                <a:schemeClr val="tx1"/>
              </a:solidFill>
              <a:effectLst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/>
              </a:rPr>
              <a:t>Федеральный закон от 29.12.2012 г. №273 ФЗ «Об </a:t>
            </a:r>
            <a:r>
              <a:rPr lang="ru-RU" dirty="0">
                <a:solidFill>
                  <a:schemeClr val="tx1"/>
                </a:solidFill>
                <a:effectLst/>
              </a:rPr>
              <a:t>образовании в РФ</a:t>
            </a:r>
            <a:r>
              <a:rPr lang="ru-RU" dirty="0" smtClean="0">
                <a:solidFill>
                  <a:schemeClr val="tx1"/>
                </a:solidFill>
                <a:effectLst/>
              </a:rPr>
              <a:t>»;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/>
              </a:rPr>
              <a:t>ФГОС дошкольного образования, утвержденным – Приказ </a:t>
            </a:r>
            <a:r>
              <a:rPr lang="ru-RU" dirty="0" err="1" smtClean="0">
                <a:solidFill>
                  <a:schemeClr val="tx1"/>
                </a:solidFill>
                <a:effectLst/>
              </a:rPr>
              <a:t>Минобрнауки</a:t>
            </a:r>
            <a:r>
              <a:rPr lang="ru-RU" dirty="0" smtClean="0">
                <a:solidFill>
                  <a:schemeClr val="tx1"/>
                </a:solidFill>
                <a:effectLst/>
              </a:rPr>
              <a:t> России ред. от 08.11.2022 г.;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effectLst/>
              </a:rPr>
              <a:t>ФОП ДО (Приказ </a:t>
            </a:r>
            <a:r>
              <a:rPr lang="ru-RU" dirty="0" err="1" smtClean="0">
                <a:solidFill>
                  <a:schemeClr val="tx1"/>
                </a:solidFill>
                <a:effectLst/>
              </a:rPr>
              <a:t>Минпросвещения</a:t>
            </a:r>
            <a:r>
              <a:rPr lang="ru-RU" dirty="0" smtClean="0">
                <a:solidFill>
                  <a:schemeClr val="tx1"/>
                </a:solidFill>
                <a:effectLst/>
              </a:rPr>
              <a:t> России от 25.11.2022 г. № 1028).</a:t>
            </a:r>
          </a:p>
        </p:txBody>
      </p:sp>
    </p:spTree>
    <p:extLst>
      <p:ext uri="{BB962C8B-B14F-4D97-AF65-F5344CB8AC3E}">
        <p14:creationId xmlns:p14="http://schemas.microsoft.com/office/powerpoint/2010/main" xmlns="" val="211228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zemla</Template>
  <TotalTime>837</TotalTime>
  <Words>519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Муниципальное бюджетное дошкольное образовательное учреждение детский сад №37 (МБДОУ №37)</vt:lpstr>
      <vt:lpstr>Социально-коммуникативное   развитие </vt:lpstr>
      <vt:lpstr>Слайд 3</vt:lpstr>
      <vt:lpstr>ПОРТРЕТ ВЫПУСКНИКА  дошкольного учреждения</vt:lpstr>
      <vt:lpstr>Слайд 5</vt:lpstr>
      <vt:lpstr>Слайд 6</vt:lpstr>
      <vt:lpstr> Взаимодействие с семьей</vt:lpstr>
      <vt:lpstr>Современные ориентиры  построения взаимоотношений  дошкольного образовательного учреждения с семьей</vt:lpstr>
      <vt:lpstr>Правовая основа взаимодействия ДОУ с родителями </vt:lpstr>
      <vt:lpstr>Принципы взаимодействия МДОУ с семьями по социально-коммуникативному развитию: </vt:lpstr>
      <vt:lpstr>Слайд 11</vt:lpstr>
      <vt:lpstr>Вывод:</vt:lpstr>
      <vt:lpstr>Слайд 13</vt:lpstr>
    </vt:vector>
  </TitlesOfParts>
  <Company>Департамент Образования города Липецка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на тему «Сотрудничество детского сада и семьи в рамках социально-коммуникативного развития</dc:title>
  <dc:creator>Пользователь</dc:creator>
  <cp:lastModifiedBy>user</cp:lastModifiedBy>
  <cp:revision>89</cp:revision>
  <cp:lastPrinted>2024-10-31T14:31:39Z</cp:lastPrinted>
  <dcterms:created xsi:type="dcterms:W3CDTF">2015-04-10T09:33:43Z</dcterms:created>
  <dcterms:modified xsi:type="dcterms:W3CDTF">2024-11-20T09:08:42Z</dcterms:modified>
</cp:coreProperties>
</file>