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69" d="100"/>
          <a:sy n="69" d="100"/>
        </p:scale>
        <p:origin x="-102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t623590.dou.obrazovanie33.r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212976"/>
            <a:ext cx="7358063" cy="2952328"/>
          </a:xfrm>
        </p:spPr>
        <p:txBody>
          <a:bodyPr/>
          <a:lstStyle/>
          <a:p>
            <a:pPr hangingPunct="0"/>
            <a:r>
              <a:rPr lang="ru-RU" sz="3400" b="1" dirty="0" smtClean="0">
                <a:solidFill>
                  <a:srgbClr val="0070C0"/>
                </a:solidFill>
              </a:rPr>
              <a:t>Краткая презентация </a:t>
            </a:r>
            <a:r>
              <a:rPr lang="ru-RU" sz="3400" dirty="0" smtClean="0">
                <a:solidFill>
                  <a:srgbClr val="0070C0"/>
                </a:solidFill>
              </a:rPr>
              <a:t/>
            </a:r>
            <a:br>
              <a:rPr lang="ru-RU" sz="3400" dirty="0" smtClean="0">
                <a:solidFill>
                  <a:srgbClr val="0070C0"/>
                </a:solidFill>
              </a:rPr>
            </a:br>
            <a:r>
              <a:rPr lang="ru-RU" sz="3400" dirty="0" smtClean="0">
                <a:solidFill>
                  <a:srgbClr val="0070C0"/>
                </a:solidFill>
              </a:rPr>
              <a:t> основной образовательной программы </a:t>
            </a:r>
            <a:br>
              <a:rPr lang="ru-RU" sz="3400" dirty="0" smtClean="0">
                <a:solidFill>
                  <a:srgbClr val="0070C0"/>
                </a:solidFill>
              </a:rPr>
            </a:br>
            <a:r>
              <a:rPr lang="ru-RU" sz="3400" dirty="0" smtClean="0">
                <a:solidFill>
                  <a:srgbClr val="0070C0"/>
                </a:solidFill>
              </a:rPr>
              <a:t>дошкольного образования, реализуемой</a:t>
            </a:r>
            <a:br>
              <a:rPr lang="ru-RU" sz="3400" dirty="0" smtClean="0">
                <a:solidFill>
                  <a:srgbClr val="0070C0"/>
                </a:solidFill>
              </a:rPr>
            </a:br>
            <a:r>
              <a:rPr lang="ru-RU" sz="3400" dirty="0" smtClean="0">
                <a:solidFill>
                  <a:srgbClr val="0070C0"/>
                </a:solidFill>
              </a:rPr>
              <a:t>в  МБДОУ№37</a:t>
            </a:r>
            <a:endParaRPr lang="ru-RU" sz="3400" dirty="0">
              <a:solidFill>
                <a:srgbClr val="0070C0"/>
              </a:solidFill>
            </a:endParaRPr>
          </a:p>
        </p:txBody>
      </p:sp>
      <p:pic>
        <p:nvPicPr>
          <p:cNvPr id="4" name="Picture 2" descr="https://printonic.ru/uploads/images/2016/03/26/img_56f68aeea1aa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871" y="332657"/>
            <a:ext cx="1644625" cy="17281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4" y="1700808"/>
            <a:ext cx="8535863" cy="864096"/>
          </a:xfrm>
        </p:spPr>
        <p:txBody>
          <a:bodyPr/>
          <a:lstStyle/>
          <a:p>
            <a:pPr algn="l"/>
            <a:r>
              <a:rPr lang="ru-RU" b="1" dirty="0" smtClean="0"/>
              <a:t> </a:t>
            </a:r>
            <a:r>
              <a:rPr lang="ru-RU" sz="1800" dirty="0" smtClean="0"/>
              <a:t>Основная образовательная программа разработана рабочей группой </a:t>
            </a:r>
            <a:r>
              <a:rPr lang="ru-RU" sz="1800" dirty="0" smtClean="0"/>
              <a:t>педагогов, воспитателями</a:t>
            </a:r>
            <a:r>
              <a:rPr lang="ru-RU" sz="1800" dirty="0" smtClean="0"/>
              <a:t>, родителями </a:t>
            </a:r>
            <a:r>
              <a:rPr lang="ru-RU" sz="1800" dirty="0" smtClean="0"/>
              <a:t> ДОУ</a:t>
            </a:r>
            <a:r>
              <a:rPr lang="ru-RU" sz="1600" dirty="0" smtClean="0"/>
              <a:t>.</a:t>
            </a:r>
            <a:endParaRPr lang="ru-RU" sz="1600" dirty="0" smtClean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2778215"/>
            <a:ext cx="9143999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Times New Roman" pitchFamily="18" charset="0"/>
              </a:rPr>
              <a:t>Программа спроектирована:</a:t>
            </a:r>
            <a:b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- в соответствии с ФГОС дошкольного образования, утвержденного приказом Министерства образования и науки РФ от 17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октября 2013 года № 1155;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- с учетом примерной основной образовательной программы дошкольного образования, разработанной ФИРО;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- с учетом примерной образовательной программы дошкольного образования «Детство», разработанной авторским коллективом кафедры дошкольной педагогики Института детства Российского государственного педагогического университета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им. А.И. Герцена под руководством к.п.н. Т.И. Бабаевой, д.п.н. А.Г. Гогоберидзе, к.п.н. О.В. Солнцевой, 2019 г.;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-в соответствие с постановлением Главного государственного санитарного врача Российской Федерации от 28.09. 2020 г. № 28 «Об утверждении санитарных правил СП 2.4.3648-20 «Санитарно-эпидемиологические требования к организациям воспитания и обучения, отдыха и оздоровления детей и молодежи»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6480720" cy="6120408"/>
          </a:xfrm>
        </p:spPr>
        <p:txBody>
          <a:bodyPr/>
          <a:lstStyle/>
          <a:p>
            <a:pPr hangingPunct="0">
              <a:buNone/>
            </a:pPr>
            <a:r>
              <a:rPr lang="ru-RU" sz="2400" dirty="0" smtClean="0"/>
              <a:t>      </a:t>
            </a:r>
            <a:r>
              <a:rPr lang="ru-RU" sz="2800" dirty="0" smtClean="0"/>
              <a:t>Содержание программы </a:t>
            </a:r>
            <a:r>
              <a:rPr lang="ru-RU" sz="2800" dirty="0" smtClean="0"/>
              <a:t>обеспечивает развитие </a:t>
            </a:r>
            <a:r>
              <a:rPr lang="ru-RU" sz="2800" dirty="0" smtClean="0"/>
              <a:t>личности, мотивации и способностей детей в различных видах деятельности и охватывает следующие образовательные области:</a:t>
            </a:r>
          </a:p>
          <a:p>
            <a:pPr hangingPunc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• социально-коммуникативное развитие;</a:t>
            </a:r>
          </a:p>
          <a:p>
            <a:pPr hangingPunc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• познавательное развитие;</a:t>
            </a:r>
          </a:p>
          <a:p>
            <a:pPr hangingPunc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• речевое развитие;</a:t>
            </a:r>
          </a:p>
          <a:p>
            <a:pPr hangingPunc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• художественно-эстетическое развитие</a:t>
            </a:r>
            <a:r>
              <a:rPr lang="ru-RU" sz="2800" dirty="0" smtClean="0">
                <a:solidFill>
                  <a:srgbClr val="0070C0"/>
                </a:solidFill>
              </a:rPr>
              <a:t>;</a:t>
            </a:r>
          </a:p>
          <a:p>
            <a:pPr hangingPunc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• </a:t>
            </a:r>
            <a:r>
              <a:rPr lang="ru-RU" sz="2800" dirty="0" smtClean="0">
                <a:solidFill>
                  <a:srgbClr val="0070C0"/>
                </a:solidFill>
              </a:rPr>
              <a:t>физическое </a:t>
            </a:r>
            <a:r>
              <a:rPr lang="ru-RU" sz="2800" dirty="0" smtClean="0">
                <a:solidFill>
                  <a:srgbClr val="0070C0"/>
                </a:solidFill>
              </a:rPr>
              <a:t>развитие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sz="20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Программе учтены особенности образовательного учреждения, региона и муниципалитета, образовательные потребности и  запросы воспитанников и их родителей (законных представителей). </a:t>
            </a:r>
            <a:endParaRPr lang="ru-RU" sz="2000" dirty="0" smtClean="0">
              <a:cs typeface="Times New Roman" pitchFamily="18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sz="20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 Программа состоит из обязательной части и вариативной (формируемой участниками образовательных отношений</a:t>
            </a:r>
            <a:r>
              <a:rPr lang="ru-RU" sz="20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): </a:t>
            </a:r>
            <a:endParaRPr lang="ru-RU" sz="2000" dirty="0" smtClean="0">
              <a:cs typeface="Times New Roman" pitchFamily="18" charset="0"/>
            </a:endParaRPr>
          </a:p>
          <a:p>
            <a:pPr hangingPunct="0">
              <a:buNone/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*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Вариативный модуль по реализации регионального компонента для детей 3-7 лет «Пою мое Отечество», авторы педагоги МБДОУ№33 г. </a:t>
            </a:r>
            <a:r>
              <a:rPr lang="ru-RU" sz="2100" i="1" dirty="0" err="1" smtClean="0">
                <a:solidFill>
                  <a:schemeClr val="accent2">
                    <a:lumMod val="50000"/>
                  </a:schemeClr>
                </a:solidFill>
              </a:rPr>
              <a:t>Коврова</a:t>
            </a:r>
            <a:endParaRPr lang="ru-RU" sz="21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hangingPunct="0">
              <a:buNone/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*Парциальная программа Князевой </a:t>
            </a:r>
            <a:r>
              <a:rPr lang="ru-RU" sz="2100" i="1" dirty="0" err="1" smtClean="0">
                <a:solidFill>
                  <a:schemeClr val="accent2">
                    <a:lumMod val="50000"/>
                  </a:schemeClr>
                </a:solidFill>
              </a:rPr>
              <a:t>О.А.,Маханева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 М.А. Приобщение детей к истокам русской народной культуры</a:t>
            </a:r>
            <a:endParaRPr lang="ru-RU" sz="21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hangingPunct="0">
              <a:buNone/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*Парциальная программа художественно-эстетического развития детей раннего возраста Е.А.Дудко «Рисуй со мной»</a:t>
            </a:r>
            <a:endParaRPr lang="ru-RU" sz="21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/>
          <a:lstStyle/>
          <a:p>
            <a:pPr hangingPunct="0">
              <a:buNone/>
            </a:pPr>
            <a:r>
              <a:rPr lang="ru-RU" sz="1800" b="1" dirty="0" smtClean="0"/>
              <a:t> </a:t>
            </a:r>
            <a:endParaRPr lang="ru-RU" sz="1800" b="1" dirty="0" smtClean="0"/>
          </a:p>
          <a:p>
            <a:pPr algn="ctr" hangingPunct="0">
              <a:buNone/>
            </a:pPr>
            <a:r>
              <a:rPr lang="ru-RU" sz="1800" b="1" dirty="0" smtClean="0">
                <a:solidFill>
                  <a:srgbClr val="0070C0"/>
                </a:solidFill>
              </a:rPr>
              <a:t>Программа</a:t>
            </a:r>
            <a:r>
              <a:rPr lang="ru-RU" sz="1800" b="1" dirty="0" smtClean="0">
                <a:solidFill>
                  <a:srgbClr val="0070C0"/>
                </a:solidFill>
              </a:rPr>
              <a:t>  предполагает возможность начала освоения детьми содержания </a:t>
            </a:r>
            <a:r>
              <a:rPr lang="ru-RU" sz="1800" b="1" dirty="0" smtClean="0">
                <a:solidFill>
                  <a:srgbClr val="0070C0"/>
                </a:solidFill>
              </a:rPr>
              <a:t> </a:t>
            </a:r>
            <a:r>
              <a:rPr lang="ru-RU" sz="1800" b="1" dirty="0" smtClean="0">
                <a:solidFill>
                  <a:srgbClr val="0070C0"/>
                </a:solidFill>
              </a:rPr>
              <a:t>образовательных областей на любом этапе ее реализации.</a:t>
            </a:r>
            <a:endParaRPr lang="ru-RU" sz="1800" dirty="0" smtClean="0">
              <a:solidFill>
                <a:srgbClr val="0070C0"/>
              </a:solidFill>
            </a:endParaRPr>
          </a:p>
          <a:p>
            <a:pPr hangingPunct="0">
              <a:buNone/>
            </a:pPr>
            <a:r>
              <a:rPr lang="ru-RU" sz="1800" dirty="0" smtClean="0"/>
              <a:t>Ранний возраст. Детство от 1года до 3-хлет  </a:t>
            </a:r>
          </a:p>
          <a:p>
            <a:pPr hangingPunct="0">
              <a:buNone/>
            </a:pPr>
            <a:r>
              <a:rPr lang="ru-RU" sz="1800" dirty="0" smtClean="0"/>
              <a:t>Дошкольный возраст. Детство от 3-х до 7-и лет</a:t>
            </a:r>
          </a:p>
          <a:p>
            <a:pPr hangingPunct="0">
              <a:buNone/>
            </a:pPr>
            <a:r>
              <a:rPr lang="ru-RU" sz="1800" dirty="0" smtClean="0"/>
              <a:t>Общее количество групп в МБДОУ – 6. </a:t>
            </a:r>
          </a:p>
          <a:p>
            <a:pPr hangingPunct="0">
              <a:buNone/>
            </a:pPr>
            <a:r>
              <a:rPr lang="ru-RU" sz="1800" dirty="0" smtClean="0"/>
              <a:t>Из них – 2 группы раннего возраста, 4 группы – дошкольного возраста.</a:t>
            </a:r>
          </a:p>
          <a:p>
            <a:pPr hangingPunct="0">
              <a:buNone/>
            </a:pPr>
            <a:r>
              <a:rPr lang="ru-RU" sz="1800" dirty="0" smtClean="0"/>
              <a:t>*группа – для детей раннего возраста (1-2 лет); </a:t>
            </a:r>
          </a:p>
          <a:p>
            <a:pPr hangingPunct="0">
              <a:buNone/>
            </a:pPr>
            <a:r>
              <a:rPr lang="ru-RU" sz="1800" dirty="0" smtClean="0"/>
              <a:t>*группа – для детей младшего дошкольного возраста (2-3 года);</a:t>
            </a:r>
          </a:p>
          <a:p>
            <a:pPr hangingPunct="0">
              <a:buNone/>
            </a:pPr>
            <a:r>
              <a:rPr lang="ru-RU" sz="1800" dirty="0" smtClean="0"/>
              <a:t>*группа – для детей младшего дошкольного возраста (3-4 года);</a:t>
            </a:r>
          </a:p>
          <a:p>
            <a:pPr hangingPunct="0">
              <a:buNone/>
            </a:pPr>
            <a:r>
              <a:rPr lang="ru-RU" sz="1800" dirty="0" smtClean="0"/>
              <a:t>*группа – для детей среднего дошкольного возраста (4-5 лет); </a:t>
            </a:r>
          </a:p>
          <a:p>
            <a:pPr hangingPunct="0">
              <a:buNone/>
            </a:pPr>
            <a:r>
              <a:rPr lang="ru-RU" sz="1800" dirty="0" smtClean="0"/>
              <a:t>*группа – для детей старшего дошкольного возраста (5-6 лет). </a:t>
            </a:r>
          </a:p>
          <a:p>
            <a:pPr hangingPunct="0">
              <a:buNone/>
            </a:pPr>
            <a:r>
              <a:rPr lang="ru-RU" sz="1800" dirty="0" smtClean="0"/>
              <a:t>*группа – для детей старшего дошкольного возраста (6-7 лет). </a:t>
            </a:r>
          </a:p>
          <a:p>
            <a:pPr hangingPunct="0">
              <a:buNone/>
            </a:pPr>
            <a:r>
              <a:rPr lang="ru-RU" sz="1800" dirty="0" smtClean="0"/>
              <a:t>В МБДОУ группы функционируют в режиме 5 – дневной рабочей недели, с 12 – часовым пребыванием. 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/>
          <a:lstStyle/>
          <a:p>
            <a:pPr hangingPunct="0">
              <a:buNone/>
            </a:pPr>
            <a:r>
              <a:rPr lang="ru-RU" sz="1800" b="1" dirty="0" smtClean="0"/>
              <a:t>  </a:t>
            </a:r>
            <a:endParaRPr lang="ru-RU" sz="1800" b="1" dirty="0" smtClean="0"/>
          </a:p>
          <a:p>
            <a:pPr hangingPunct="0">
              <a:buNone/>
            </a:pPr>
            <a:r>
              <a:rPr lang="ru-RU" sz="2800" b="1" dirty="0" smtClean="0"/>
              <a:t>    </a:t>
            </a:r>
            <a:r>
              <a:rPr lang="ru-RU" sz="2800" b="1" dirty="0" smtClean="0">
                <a:solidFill>
                  <a:srgbClr val="C00000"/>
                </a:solidFill>
              </a:rPr>
              <a:t>Цель </a:t>
            </a:r>
            <a:r>
              <a:rPr lang="ru-RU" sz="2800" b="1" dirty="0" smtClean="0">
                <a:solidFill>
                  <a:srgbClr val="C00000"/>
                </a:solidFill>
              </a:rPr>
              <a:t>основной образовательной программы дошкольного образования МБДОУ № 37 </a:t>
            </a:r>
            <a:r>
              <a:rPr lang="ru-RU" sz="2800" dirty="0" smtClean="0">
                <a:solidFill>
                  <a:srgbClr val="C00000"/>
                </a:solidFill>
              </a:rPr>
              <a:t>– </a:t>
            </a:r>
            <a:r>
              <a:rPr lang="ru-RU" sz="2800" dirty="0" smtClean="0"/>
              <a:t>создание условий развития ребенка,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со взрослыми и сверстниками в соответствующих возрасту видах деятельности, создание развивающей образовательной среды.</a:t>
            </a:r>
            <a:endParaRPr lang="ru-R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/>
          <a:lstStyle/>
          <a:p>
            <a:pPr hangingPunct="0">
              <a:buNone/>
            </a:pPr>
            <a:r>
              <a:rPr lang="ru-RU" sz="1800" b="1" dirty="0" smtClean="0"/>
              <a:t>  </a:t>
            </a:r>
            <a:endParaRPr lang="ru-RU" sz="1800" b="1" dirty="0" smtClean="0"/>
          </a:p>
          <a:p>
            <a:pPr>
              <a:buNone/>
            </a:pPr>
            <a:r>
              <a:rPr lang="ru-RU" sz="2000" b="1" dirty="0" smtClean="0"/>
              <a:t>    </a:t>
            </a:r>
          </a:p>
          <a:p>
            <a:pPr>
              <a:buNone/>
            </a:pPr>
            <a:r>
              <a:rPr lang="ru-RU" sz="2000" dirty="0" smtClean="0"/>
              <a:t>         Цель </a:t>
            </a:r>
            <a:r>
              <a:rPr lang="ru-RU" sz="2000" dirty="0" smtClean="0"/>
              <a:t>реализуется через решение следующих </a:t>
            </a:r>
            <a:r>
              <a:rPr lang="ru-RU" sz="2000" b="1" dirty="0" smtClean="0">
                <a:solidFill>
                  <a:srgbClr val="C00000"/>
                </a:solidFill>
              </a:rPr>
              <a:t>задач:</a:t>
            </a:r>
            <a:endParaRPr lang="ru-RU" sz="2000" dirty="0" smtClean="0">
              <a:solidFill>
                <a:srgbClr val="C00000"/>
              </a:solidFill>
            </a:endParaRPr>
          </a:p>
          <a:p>
            <a:pPr lvl="0"/>
            <a:r>
              <a:rPr lang="ru-RU" sz="2000" dirty="0" smtClean="0"/>
              <a:t>Охрана и укрепление здоровья детей, обеспечение их физического и психического здоровья и эмоционального благополучия.</a:t>
            </a:r>
          </a:p>
          <a:p>
            <a:pPr lvl="0"/>
            <a:r>
              <a:rPr lang="ru-RU" sz="2000" dirty="0" smtClean="0"/>
              <a:t>Развитие инициативы, как </a:t>
            </a:r>
            <a:r>
              <a:rPr lang="ru-RU" sz="2000" dirty="0" err="1" smtClean="0"/>
              <a:t>целеполагания</a:t>
            </a:r>
            <a:r>
              <a:rPr lang="ru-RU" sz="2000" dirty="0" smtClean="0"/>
              <a:t> и волевого усилия, следование социальным нормам и правилам, развитие самостоятельности и ответственности.</a:t>
            </a:r>
          </a:p>
          <a:p>
            <a:pPr lvl="0"/>
            <a:r>
              <a:rPr lang="ru-RU" sz="2000" dirty="0" smtClean="0"/>
              <a:t>Развитие познавательной инициативы:  познавательных действий, интересов, любознательности и предпосылок к учебной деятельности.</a:t>
            </a:r>
          </a:p>
          <a:p>
            <a:pPr lvl="0"/>
            <a:r>
              <a:rPr lang="ru-RU" sz="2000" dirty="0" smtClean="0"/>
              <a:t>Развитие коммуникативной инициативы: речи как средства общения и культуры, взаимопонимания, поддержания слаженного взаимодействия.</a:t>
            </a:r>
          </a:p>
          <a:p>
            <a:pPr lvl="0"/>
            <a:r>
              <a:rPr lang="ru-RU" sz="2000" dirty="0" smtClean="0"/>
              <a:t>Развитие творческой инициативы: </a:t>
            </a:r>
            <a:r>
              <a:rPr lang="ru-RU" sz="2000" dirty="0" err="1" smtClean="0"/>
              <a:t>креативного</a:t>
            </a:r>
            <a:r>
              <a:rPr lang="ru-RU" sz="2000" dirty="0" smtClean="0"/>
              <a:t> потенциала каждого ребёнка, как субъекта взаимоотношений с социумом, становление эстетического отношения к окружающему миру.</a:t>
            </a:r>
          </a:p>
          <a:p>
            <a:pPr>
              <a:buNone/>
            </a:pPr>
            <a:r>
              <a:rPr lang="ru-RU" sz="2000" dirty="0" smtClean="0"/>
              <a:t> 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/>
          <a:lstStyle/>
          <a:p>
            <a:pPr hangingPunct="0">
              <a:buNone/>
            </a:pPr>
            <a:r>
              <a:rPr lang="ru-RU" sz="1800" b="1" dirty="0" smtClean="0"/>
              <a:t>  </a:t>
            </a:r>
            <a:endParaRPr lang="ru-RU" sz="1800" b="1" dirty="0" smtClean="0"/>
          </a:p>
          <a:p>
            <a:pPr>
              <a:buNone/>
            </a:pPr>
            <a:r>
              <a:rPr lang="ru-RU" sz="2000" b="1" dirty="0" smtClean="0"/>
              <a:t>    </a:t>
            </a:r>
          </a:p>
          <a:p>
            <a:pPr hangingPunct="0"/>
            <a:endParaRPr lang="ru-RU" sz="2000" dirty="0"/>
          </a:p>
        </p:txBody>
      </p:sp>
      <p:pic>
        <p:nvPicPr>
          <p:cNvPr id="4" name="Рисунок 3" descr="https://ds02.infourok.ru/uploads/ex/071e/0005373d-299baacc/img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914400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060848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Ознакомиться </a:t>
            </a:r>
            <a:r>
              <a:rPr lang="ru-RU" dirty="0" smtClean="0"/>
              <a:t>с полной версией  Основной </a:t>
            </a:r>
            <a:r>
              <a:rPr lang="ru-RU" dirty="0" smtClean="0"/>
              <a:t>образовательной программой дошкольного образования, реализуемой в МБДОУ№</a:t>
            </a:r>
            <a:r>
              <a:rPr lang="ru-RU" dirty="0" smtClean="0"/>
              <a:t>37 </a:t>
            </a:r>
            <a:r>
              <a:rPr lang="ru-RU" dirty="0" smtClean="0"/>
              <a:t>можно на сайте </a:t>
            </a:r>
            <a:r>
              <a:rPr lang="ru-RU" dirty="0" smtClean="0"/>
              <a:t>организации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http://t623590.dou.obrazovanie33.ru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в разделе «Образование»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91</TotalTime>
  <Words>340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лица</vt:lpstr>
      <vt:lpstr>Краткая презентация   основной образовательной программы  дошкольного образования, реализуемой в  МБДОУ№37</vt:lpstr>
      <vt:lpstr> Основная образовательная программа разработана рабочей группой педагогов, воспитателями, родителями  ДОУ.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user</cp:lastModifiedBy>
  <cp:revision>12</cp:revision>
  <dcterms:created xsi:type="dcterms:W3CDTF">2016-05-11T09:30:30Z</dcterms:created>
  <dcterms:modified xsi:type="dcterms:W3CDTF">2021-04-05T11:55:10Z</dcterms:modified>
</cp:coreProperties>
</file>